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9" r:id="rId31"/>
    <p:sldId id="290" r:id="rId32"/>
    <p:sldId id="291" r:id="rId33"/>
    <p:sldId id="292" r:id="rId34"/>
    <p:sldId id="293" r:id="rId35"/>
    <p:sldId id="296" r:id="rId36"/>
    <p:sldId id="305" r:id="rId37"/>
    <p:sldId id="306" r:id="rId38"/>
    <p:sldId id="307" r:id="rId39"/>
    <p:sldId id="335" r:id="rId40"/>
    <p:sldId id="308" r:id="rId41"/>
    <p:sldId id="309" r:id="rId42"/>
    <p:sldId id="310" r:id="rId43"/>
    <p:sldId id="311" r:id="rId44"/>
    <p:sldId id="312" r:id="rId45"/>
    <p:sldId id="313" r:id="rId46"/>
    <p:sldId id="314" r:id="rId47"/>
    <p:sldId id="315" r:id="rId48"/>
    <p:sldId id="319" r:id="rId49"/>
    <p:sldId id="320" r:id="rId50"/>
    <p:sldId id="326" r:id="rId51"/>
    <p:sldId id="327" r:id="rId52"/>
    <p:sldId id="317" r:id="rId53"/>
    <p:sldId id="318" r:id="rId54"/>
    <p:sldId id="328" r:id="rId55"/>
    <p:sldId id="329" r:id="rId56"/>
    <p:sldId id="330" r:id="rId57"/>
    <p:sldId id="331" r:id="rId58"/>
    <p:sldId id="332" r:id="rId59"/>
    <p:sldId id="333" r:id="rId60"/>
    <p:sldId id="334"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8"/>
    <p:restoredTop sz="84177"/>
  </p:normalViewPr>
  <p:slideViewPr>
    <p:cSldViewPr snapToGrid="0" snapToObjects="1">
      <p:cViewPr varScale="1">
        <p:scale>
          <a:sx n="103" d="100"/>
          <a:sy n="103" d="100"/>
        </p:scale>
        <p:origin x="7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10/28/19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35</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41</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42</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43</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44</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45</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46</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47</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48</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49</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50</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51</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52</a:t>
            </a:fld>
            <a:endParaRPr lang="en-US" altLang="en-US" sz="1200"/>
          </a:p>
        </p:txBody>
      </p:sp>
    </p:spTree>
    <p:extLst>
      <p:ext uri="{BB962C8B-B14F-4D97-AF65-F5344CB8AC3E}">
        <p14:creationId xmlns:p14="http://schemas.microsoft.com/office/powerpoint/2010/main" val="8945650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53</a:t>
            </a:fld>
            <a:endParaRPr lang="en-US" altLang="en-US" sz="1200"/>
          </a:p>
        </p:txBody>
      </p:sp>
    </p:spTree>
    <p:extLst>
      <p:ext uri="{BB962C8B-B14F-4D97-AF65-F5344CB8AC3E}">
        <p14:creationId xmlns:p14="http://schemas.microsoft.com/office/powerpoint/2010/main" val="2465167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54</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55</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56</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57</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58</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59</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60</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hyperlink" Target="http://citeseerx.ist.psu.edu/viewdoc/summary?doi=10.1.1.56.1841"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29.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3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92500" lnSpcReduction="200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a:t>
            </a:r>
            <a:r>
              <a:rPr lang="en-US" altLang="x-none" dirty="0" err="1">
                <a:solidFill>
                  <a:schemeClr val="tx1"/>
                </a:solidFill>
                <a:latin typeface="Calibri" charset="0"/>
              </a:rPr>
              <a:t>Bernease</a:t>
            </a:r>
            <a:r>
              <a:rPr lang="en-US" altLang="x-none" dirty="0">
                <a:solidFill>
                  <a:schemeClr val="tx1"/>
                </a:solidFill>
                <a:latin typeface="Calibri" charset="0"/>
              </a:rPr>
              <a:t> Herman</a:t>
            </a:r>
            <a:r>
              <a:rPr lang="en-US" altLang="x-none" baseline="30000" dirty="0">
                <a:solidFill>
                  <a:schemeClr val="tx1"/>
                </a:solidFill>
                <a:latin typeface="Calibri" charset="0"/>
              </a:rPr>
              <a:t>1</a:t>
            </a:r>
          </a:p>
          <a:p>
            <a:pPr>
              <a:spcBef>
                <a:spcPts val="800"/>
              </a:spcBef>
              <a:buSzPct val="100000"/>
            </a:pPr>
            <a:r>
              <a:rPr lang="en-US" altLang="x-none" sz="3600" dirty="0">
                <a:solidFill>
                  <a:schemeClr val="tx1"/>
                </a:solidFill>
                <a:latin typeface="Calibri" charset="0"/>
              </a:rPr>
              <a:t>Daniel Jones</a:t>
            </a:r>
            <a:r>
              <a:rPr lang="en-US" altLang="x-none" sz="3600" baseline="30000" dirty="0">
                <a:solidFill>
                  <a:schemeClr val="tx1"/>
                </a:solidFill>
                <a:latin typeface="Calibri" charset="0"/>
              </a:rPr>
              <a:t>3</a:t>
            </a:r>
          </a:p>
          <a:p>
            <a:pPr>
              <a:spcBef>
                <a:spcPts val="800"/>
              </a:spcBef>
              <a:buSzPct val="100000"/>
            </a:pPr>
            <a:r>
              <a:rPr lang="en-US" altLang="x-none" sz="2400" baseline="30000" dirty="0">
                <a:solidFill>
                  <a:schemeClr val="tx1"/>
                </a:solidFill>
                <a:latin typeface="Calibri" charset="0"/>
              </a:rPr>
              <a:t>1</a:t>
            </a:r>
            <a:r>
              <a:rPr lang="en-US" altLang="x-none" sz="2400" dirty="0">
                <a:solidFill>
                  <a:schemeClr val="tx1"/>
                </a:solidFill>
                <a:latin typeface="Calibri" charset="0"/>
              </a:rPr>
              <a:t>eScience 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Engineering</a:t>
            </a:r>
          </a:p>
          <a:p>
            <a:pPr>
              <a:spcBef>
                <a:spcPts val="800"/>
              </a:spcBef>
              <a:buSzPct val="100000"/>
            </a:pPr>
            <a:r>
              <a:rPr lang="en-US" altLang="x-none" sz="2400" baseline="30000" dirty="0">
                <a:solidFill>
                  <a:schemeClr val="tx1"/>
                </a:solidFill>
                <a:latin typeface="Calibri" charset="0"/>
              </a:rPr>
              <a:t>3</a:t>
            </a:r>
            <a:r>
              <a:rPr lang="en-US" altLang="x-none" sz="2400" dirty="0">
                <a:solidFill>
                  <a:schemeClr val="tx1"/>
                </a:solidFill>
                <a:latin typeface="Calibri" charset="0"/>
              </a:rPr>
              <a:t>Computer Science</a:t>
            </a:r>
          </a:p>
          <a:p>
            <a:pPr>
              <a:spcBef>
                <a:spcPts val="800"/>
              </a:spcBef>
              <a:buSzPct val="100000"/>
            </a:pPr>
            <a:r>
              <a:rPr lang="en-US" altLang="x-none" dirty="0">
                <a:solidFill>
                  <a:schemeClr val="tx1"/>
                </a:solidFill>
                <a:latin typeface="Calibri" charset="0"/>
              </a:rPr>
              <a:t>University of Washington</a:t>
            </a:r>
          </a:p>
          <a:p>
            <a:pPr>
              <a:spcBef>
                <a:spcPts val="800"/>
              </a:spcBef>
              <a:buSzPct val="100000"/>
            </a:pPr>
            <a:r>
              <a:rPr lang="en-US" altLang="x-none" dirty="0">
                <a:solidFill>
                  <a:schemeClr val="tx1"/>
                </a:solidFill>
                <a:latin typeface="Calibri" charset="0"/>
              </a:rPr>
              <a:t>October 28, 2019</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Documentation, Style &amp; </a:t>
            </a:r>
            <a:r>
              <a:rPr lang="en-US" sz="3600"/>
              <a:t>Communicating About </a:t>
            </a:r>
            <a:r>
              <a:rPr lang="en-US" sz="3600" dirty="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a:t>Software Design for Data Scientists</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Great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lvl="3"/>
            <a:r>
              <a:rPr lang="en-US" altLang="en-US" dirty="0">
                <a:ea typeface="ＭＳ Ｐゴシック" charset="-128"/>
                <a:hlinkClick r:id="rId4"/>
              </a:rPr>
              <a:t>http://citeseerx.ist.psu.edu/viewdoc/summary?doi=10.1.1.56.1841</a:t>
            </a:r>
            <a:endParaRPr lang="en-US" altLang="en-US" dirty="0">
              <a:ea typeface="ＭＳ Ｐゴシック" charset="-128"/>
            </a:endParaRPr>
          </a:p>
          <a:p>
            <a:pPr marL="914400" lvl="2" indent="0">
              <a:buNone/>
            </a:pPr>
            <a:r>
              <a:rPr lang="en-US" altLang="en-US" dirty="0">
                <a:latin typeface="Courier" pitchFamily="2" charset="0"/>
                <a:ea typeface="ＭＳ Ｐゴシック" charset="-128"/>
              </a:rPr>
              <a:t>		</a:t>
            </a:r>
            <a:r>
              <a:rPr lang="en-US" altLang="en-US" b="1" dirty="0" err="1">
                <a:solidFill>
                  <a:srgbClr val="FF0000"/>
                </a:solidFill>
                <a:latin typeface="Courier" pitchFamily="2" charset="0"/>
                <a:ea typeface="ＭＳ Ｐゴシック" charset="-128"/>
              </a:rPr>
              <a:t>conda</a:t>
            </a:r>
            <a:r>
              <a:rPr lang="en-US" altLang="en-US" b="1" dirty="0">
                <a:solidFill>
                  <a:srgbClr val="FF0000"/>
                </a:solidFill>
                <a:latin typeface="Courier" pitchFamily="2" charset="0"/>
                <a:ea typeface="ＭＳ Ｐゴシック" charset="-128"/>
              </a:rPr>
              <a:t> install </a:t>
            </a:r>
            <a:r>
              <a:rPr lang="en-US" altLang="en-US" b="1" dirty="0" err="1">
                <a:solidFill>
                  <a:srgbClr val="FF0000"/>
                </a:solidFill>
                <a:latin typeface="Courier" pitchFamily="2" charset="0"/>
                <a:ea typeface="ＭＳ Ｐゴシック" charset="-128"/>
              </a:rPr>
              <a:t>pylint</a:t>
            </a:r>
            <a:endParaRPr lang="en-US" altLang="en-US" b="1" dirty="0">
              <a:solidFill>
                <a:srgbClr val="FF0000"/>
              </a:solidFill>
              <a:latin typeface="Courier" pitchFamily="2" charset="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5"/>
          <a:stretch>
            <a:fillRect/>
          </a:stretch>
        </p:blipFill>
        <p:spPr>
          <a:xfrm>
            <a:off x="1619250" y="4551792"/>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 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342900" y="2014151"/>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r>
              <a:rPr lang="en-US" dirty="0"/>
              <a:t>Grumpy, Happy, Sleepy, Bashful, Sneezy, Dopey, Doc</a:t>
            </a:r>
            <a:endParaRPr lang="en-US" altLang="en-US" i="1"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spTree>
    <p:extLst>
      <p:ext uri="{BB962C8B-B14F-4D97-AF65-F5344CB8AC3E}">
        <p14:creationId xmlns:p14="http://schemas.microsoft.com/office/powerpoint/2010/main" val="389557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1BB97-9CC8-684C-B140-E0B0E32DB79E}"/>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933F4261-8E4F-8C4C-91BE-896A5213A061}"/>
              </a:ext>
            </a:extLst>
          </p:cNvPr>
          <p:cNvSpPr>
            <a:spLocks noGrp="1"/>
          </p:cNvSpPr>
          <p:nvPr>
            <p:ph idx="1"/>
          </p:nvPr>
        </p:nvSpPr>
        <p:spPr>
          <a:xfrm>
            <a:off x="222419" y="1600200"/>
            <a:ext cx="9069859" cy="5057172"/>
          </a:xfrm>
        </p:spPr>
        <p:txBody>
          <a:bodyPr>
            <a:normAutofit fontScale="92500" lnSpcReduction="10000"/>
          </a:bodyPr>
          <a:lstStyle/>
          <a:p>
            <a:r>
              <a:rPr lang="en-US" dirty="0"/>
              <a:t>If you haven’t already</a:t>
            </a:r>
          </a:p>
          <a:p>
            <a:pPr marL="457200" lvl="1" indent="0">
              <a:buNone/>
            </a:pPr>
            <a:r>
              <a:rPr lang="en-US" dirty="0" err="1">
                <a:latin typeface="Courier" pitchFamily="2" charset="0"/>
              </a:rPr>
              <a:t>conda</a:t>
            </a:r>
            <a:r>
              <a:rPr lang="en-US" dirty="0">
                <a:latin typeface="Courier" pitchFamily="2" charset="0"/>
              </a:rPr>
              <a:t> install </a:t>
            </a:r>
            <a:r>
              <a:rPr lang="en-US" dirty="0" err="1">
                <a:latin typeface="Courier" pitchFamily="2" charset="0"/>
              </a:rPr>
              <a:t>pylint</a:t>
            </a:r>
            <a:endParaRPr lang="en-US" dirty="0">
              <a:latin typeface="Courier" pitchFamily="2" charset="0"/>
            </a:endParaRPr>
          </a:p>
          <a:p>
            <a:r>
              <a:rPr lang="en-US" dirty="0"/>
              <a:t>Download </a:t>
            </a:r>
            <a:r>
              <a:rPr lang="en-US" dirty="0" err="1"/>
              <a:t>pylint.py</a:t>
            </a:r>
            <a:r>
              <a:rPr lang="en-US" dirty="0"/>
              <a:t> from the class syllabus</a:t>
            </a:r>
          </a:p>
          <a:p>
            <a:pPr marL="457200" lvl="1" indent="0">
              <a:buNone/>
            </a:pPr>
            <a:r>
              <a:rPr lang="en-US" dirty="0">
                <a:latin typeface="Courier" pitchFamily="2" charset="0"/>
              </a:rPr>
              <a:t>curl -O https://</a:t>
            </a:r>
            <a:r>
              <a:rPr lang="en-US" dirty="0" err="1">
                <a:latin typeface="Courier" pitchFamily="2" charset="0"/>
              </a:rPr>
              <a:t>raw.githubusercontent.com</a:t>
            </a:r>
            <a:r>
              <a:rPr lang="en-US" dirty="0">
                <a:latin typeface="Courier" pitchFamily="2" charset="0"/>
              </a:rPr>
              <a:t>/UWSEDS/</a:t>
            </a:r>
            <a:r>
              <a:rPr lang="en-US" dirty="0" err="1">
                <a:latin typeface="Courier" pitchFamily="2" charset="0"/>
              </a:rPr>
              <a:t>LectureNotes</a:t>
            </a:r>
            <a:r>
              <a:rPr lang="en-US" dirty="0">
                <a:latin typeface="Courier" pitchFamily="2" charset="0"/>
              </a:rPr>
              <a:t>/master/08-Documentation-and-Style/</a:t>
            </a:r>
            <a:r>
              <a:rPr lang="en-US" dirty="0" err="1">
                <a:latin typeface="Courier" pitchFamily="2" charset="0"/>
              </a:rPr>
              <a:t>pylint.py</a:t>
            </a:r>
            <a:endParaRPr lang="en-US" dirty="0">
              <a:latin typeface="Courier" pitchFamily="2" charset="0"/>
            </a:endParaRPr>
          </a:p>
          <a:p>
            <a:r>
              <a:rPr lang="en-US" dirty="0"/>
              <a:t>Run </a:t>
            </a:r>
            <a:r>
              <a:rPr lang="en-US" dirty="0" err="1"/>
              <a:t>pylint</a:t>
            </a:r>
            <a:r>
              <a:rPr lang="en-US" dirty="0"/>
              <a:t> on the .</a:t>
            </a:r>
            <a:r>
              <a:rPr lang="en-US" dirty="0" err="1"/>
              <a:t>py</a:t>
            </a:r>
            <a:r>
              <a:rPr lang="en-US" dirty="0"/>
              <a:t> file</a:t>
            </a:r>
          </a:p>
          <a:p>
            <a:pPr marL="457200" lvl="1" indent="0">
              <a:buNone/>
            </a:pPr>
            <a:r>
              <a:rPr lang="en-US" dirty="0" err="1">
                <a:latin typeface="Courier" pitchFamily="2" charset="0"/>
              </a:rPr>
              <a:t>pylint</a:t>
            </a:r>
            <a:r>
              <a:rPr lang="en-US" dirty="0">
                <a:latin typeface="Courier" pitchFamily="2" charset="0"/>
              </a:rPr>
              <a:t> </a:t>
            </a:r>
            <a:r>
              <a:rPr lang="en-US" dirty="0" err="1">
                <a:latin typeface="Courier" pitchFamily="2" charset="0"/>
              </a:rPr>
              <a:t>pylint.py</a:t>
            </a:r>
            <a:endParaRPr lang="en-US" dirty="0">
              <a:latin typeface="Courier" pitchFamily="2" charset="0"/>
            </a:endParaRPr>
          </a:p>
          <a:p>
            <a:r>
              <a:rPr lang="en-US" dirty="0"/>
              <a:t>Try to get a 10/10 in the next 15 minutes</a:t>
            </a:r>
          </a:p>
          <a:p>
            <a:pPr marL="457200" lvl="1" indent="0">
              <a:buNone/>
            </a:pPr>
            <a:r>
              <a:rPr lang="en-US" dirty="0">
                <a:latin typeface="Courier" pitchFamily="2" charset="0"/>
              </a:rPr>
              <a:t>Your code has been rated at -11.54/10</a:t>
            </a:r>
          </a:p>
          <a:p>
            <a:pPr marL="457200" lvl="1" indent="0">
              <a:buNone/>
            </a:pPr>
            <a:endParaRPr lang="en-US" dirty="0"/>
          </a:p>
        </p:txBody>
      </p:sp>
    </p:spTree>
    <p:extLst>
      <p:ext uri="{BB962C8B-B14F-4D97-AF65-F5344CB8AC3E}">
        <p14:creationId xmlns:p14="http://schemas.microsoft.com/office/powerpoint/2010/main" val="3338841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uk-UA" sz="1400" dirty="0">
                <a:latin typeface="Courier"/>
                <a:cs typeface="Courier"/>
              </a:rPr>
              <a:t>#</a:t>
            </a:r>
            <a:endParaRPr lang="en-US" sz="1400" dirty="0">
              <a:latin typeface="Courier"/>
              <a:cs typeface="Courier"/>
            </a:endParaRPr>
          </a:p>
          <a:p>
            <a:pPr marL="0" indent="0">
              <a:buFont typeface="Arial" charset="0"/>
              <a:buNone/>
              <a:defRPr/>
            </a:pPr>
            <a:r>
              <a:rPr lang="uk-UA" sz="1400" dirty="0">
                <a:latin typeface="Courier"/>
                <a:cs typeface="Courier"/>
              </a:rPr>
              <a:t>#</a:t>
            </a:r>
            <a:r>
              <a:rPr lang="en-US" sz="1400" dirty="0">
                <a:latin typeface="Courier"/>
                <a:cs typeface="Courier"/>
              </a:rPr>
              <a:t> For the brave souls who get this far: You are the chosen ones,</a:t>
            </a:r>
          </a:p>
          <a:p>
            <a:pPr marL="0" indent="0">
              <a:buFont typeface="Arial" charset="0"/>
              <a:buNone/>
              <a:defRPr/>
            </a:pPr>
            <a:r>
              <a:rPr lang="uk-UA" sz="1400" dirty="0">
                <a:latin typeface="Courier"/>
                <a:cs typeface="Courier"/>
              </a:rPr>
              <a:t>#</a:t>
            </a:r>
            <a:r>
              <a:rPr lang="en-US" sz="1400" dirty="0">
                <a:latin typeface="Courier"/>
                <a:cs typeface="Courier"/>
              </a:rPr>
              <a:t> the valiant knights of programming who toil away, without rest,</a:t>
            </a:r>
          </a:p>
          <a:p>
            <a:pPr marL="0" indent="0">
              <a:buFont typeface="Arial" charset="0"/>
              <a:buNone/>
              <a:defRPr/>
            </a:pPr>
            <a:r>
              <a:rPr lang="uk-UA" sz="1400" dirty="0">
                <a:latin typeface="Courier"/>
                <a:cs typeface="Courier"/>
              </a:rPr>
              <a:t>#</a:t>
            </a:r>
            <a:r>
              <a:rPr lang="en-US" sz="1400" dirty="0">
                <a:latin typeface="Courier"/>
                <a:cs typeface="Courier"/>
              </a:rPr>
              <a:t> fixing our most awful code. To you, true saviors, kings of men,</a:t>
            </a:r>
          </a:p>
          <a:p>
            <a:pPr marL="0" indent="0">
              <a:buFont typeface="Arial" charset="0"/>
              <a:buNone/>
              <a:defRPr/>
            </a:pPr>
            <a:r>
              <a:rPr lang="uk-UA" sz="1400" dirty="0">
                <a:latin typeface="Courier"/>
                <a:cs typeface="Courier"/>
              </a:rPr>
              <a:t>#</a:t>
            </a: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uk-UA" sz="1400" dirty="0">
                <a:latin typeface="Courier"/>
                <a:cs typeface="Courier"/>
              </a:rPr>
              <a:t>#</a:t>
            </a: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uk-UA" sz="1400" dirty="0">
                <a:latin typeface="Courier"/>
                <a:cs typeface="Courier"/>
              </a:rPr>
              <a:t>#</a:t>
            </a: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uk-UA" sz="1400" dirty="0">
                <a:latin typeface="Courier"/>
                <a:cs typeface="Courier"/>
              </a:rPr>
              <a:t>#</a:t>
            </a:r>
            <a:endParaRPr lang="en-US" sz="1400" dirty="0">
              <a:latin typeface="Courier"/>
              <a:cs typeface="Courier"/>
            </a:endParaRPr>
          </a:p>
          <a:p>
            <a:pPr marL="0" indent="0">
              <a:buFont typeface="Arial" charset="0"/>
              <a:buNone/>
              <a:defRPr/>
            </a:pPr>
            <a:endParaRPr lang="en-US" sz="1400" dirty="0">
              <a:latin typeface="Courier"/>
              <a:cs typeface="Courier"/>
            </a:endParaRPr>
          </a:p>
          <a:p>
            <a:pPr marL="0" indent="0">
              <a:buFont typeface="Arial" charset="0"/>
              <a:buNone/>
              <a:defRPr/>
            </a:pPr>
            <a:r>
              <a:rPr lang="uk-UA" sz="1400" dirty="0">
                <a:latin typeface="Courier"/>
                <a:cs typeface="Courier"/>
              </a:rPr>
              <a:t>#</a:t>
            </a: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r>
              <a:rPr lang="uk-UA" sz="1400" dirty="0">
                <a:latin typeface="Courier"/>
                <a:cs typeface="Courier"/>
              </a:rPr>
              <a:t>#</a:t>
            </a:r>
            <a:r>
              <a:rPr lang="en-US" sz="1400" dirty="0">
                <a:latin typeface="Courier"/>
                <a:cs typeface="Courier"/>
              </a:rPr>
              <a:t> Dear maintainer:</a:t>
            </a: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r>
              <a:rPr lang="uk-UA" sz="1400" dirty="0">
                <a:latin typeface="Courier"/>
                <a:cs typeface="Courier"/>
              </a:rPr>
              <a:t>#</a:t>
            </a:r>
            <a:r>
              <a:rPr lang="en-US" sz="1400" dirty="0">
                <a:latin typeface="Courier"/>
                <a:cs typeface="Courier"/>
              </a:rPr>
              <a:t> Once you are done trying to 'optimize' this routine,</a:t>
            </a:r>
          </a:p>
          <a:p>
            <a:pPr marL="0" indent="0">
              <a:buFont typeface="Arial" charset="0"/>
              <a:buNone/>
              <a:defRPr/>
            </a:pPr>
            <a:r>
              <a:rPr lang="uk-UA" sz="1400" dirty="0">
                <a:latin typeface="Courier"/>
                <a:cs typeface="Courier"/>
              </a:rPr>
              <a:t>#</a:t>
            </a:r>
            <a:r>
              <a:rPr lang="en-US" sz="1400" dirty="0">
                <a:latin typeface="Courier"/>
                <a:cs typeface="Courier"/>
              </a:rPr>
              <a:t> and have realized what a terrible mistake that was,</a:t>
            </a:r>
          </a:p>
          <a:p>
            <a:pPr marL="0" indent="0">
              <a:buFont typeface="Arial" charset="0"/>
              <a:buNone/>
              <a:defRPr/>
            </a:pPr>
            <a:r>
              <a:rPr lang="uk-UA" sz="1400" dirty="0">
                <a:latin typeface="Courier"/>
                <a:cs typeface="Courier"/>
              </a:rPr>
              <a:t>#</a:t>
            </a:r>
            <a:r>
              <a:rPr lang="en-US" sz="1400" dirty="0">
                <a:latin typeface="Courier"/>
                <a:cs typeface="Courier"/>
              </a:rPr>
              <a:t> please increment the following counter as a warning</a:t>
            </a:r>
          </a:p>
          <a:p>
            <a:pPr marL="0" indent="0">
              <a:buFont typeface="Arial" charset="0"/>
              <a:buNone/>
              <a:defRPr/>
            </a:pPr>
            <a:r>
              <a:rPr lang="uk-UA" sz="1400" dirty="0">
                <a:latin typeface="Courier"/>
                <a:cs typeface="Courier"/>
              </a:rPr>
              <a:t>#</a:t>
            </a:r>
            <a:r>
              <a:rPr lang="en-US" sz="1400" dirty="0">
                <a:latin typeface="Courier"/>
                <a:cs typeface="Courier"/>
              </a:rPr>
              <a:t> to the next guy:</a:t>
            </a: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r>
              <a:rPr lang="uk-UA" sz="1400" dirty="0">
                <a:latin typeface="Courier"/>
                <a:cs typeface="Courier"/>
              </a:rPr>
              <a:t>#</a:t>
            </a: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uk-UA" sz="1400" dirty="0">
                <a:latin typeface="Courier"/>
                <a:cs typeface="Courier"/>
              </a:rPr>
              <a:t>#</a:t>
            </a: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
        <p:nvSpPr>
          <p:cNvPr id="2" name="Rectangle 1"/>
          <p:cNvSpPr/>
          <p:nvPr/>
        </p:nvSpPr>
        <p:spPr>
          <a:xfrm>
            <a:off x="182562" y="3068259"/>
            <a:ext cx="8778876" cy="6036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8775" y="3686175"/>
            <a:ext cx="8602663" cy="2000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7201" y="5686424"/>
            <a:ext cx="8229600" cy="9382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xit" presetSubtype="10" fill="hold" grpId="0"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xit" presetSubtype="21" fill="hold" grpId="0" nodeType="clickEffect">
                                  <p:stCondLst>
                                    <p:cond delay="0"/>
                                  </p:stCondLst>
                                  <p:childTnLst>
                                    <p:animEffect transition="out" filter="barn(inVertical)">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4" presetClass="exit" presetSubtype="10" fill="hold" grpId="0" nodeType="clickEffect">
                                  <p:stCondLst>
                                    <p:cond delay="0"/>
                                  </p:stCondLst>
                                  <p:childTnLst>
                                    <p:animEffect transition="out" filter="randombar(horizontal)">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a:ea typeface="ＭＳ Ｐゴシック" charset="-128"/>
              </a:rPr>
              <a:t>New version of Python (4.X)</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a:p>
            <a:pPr lvl="2"/>
            <a:r>
              <a:rPr lang="en-US" altLang="en-US" dirty="0">
                <a:ea typeface="ＭＳ Ｐゴシック" charset="-128"/>
              </a:rPr>
              <a:t>Python these are called </a:t>
            </a:r>
            <a:r>
              <a:rPr lang="en-US" altLang="en-US" b="1" dirty="0">
                <a:ea typeface="ＭＳ Ｐゴシック" charset="-128"/>
              </a:rPr>
              <a:t>docstrings</a:t>
            </a:r>
          </a:p>
          <a:p>
            <a:pPr lvl="2"/>
            <a:r>
              <a:rPr lang="en-US" altLang="en-US" dirty="0">
                <a:ea typeface="ＭＳ Ｐゴシック" charset="-128"/>
              </a:rPr>
              <a:t>It describes</a:t>
            </a:r>
          </a:p>
          <a:p>
            <a:pPr lvl="3"/>
            <a:r>
              <a:rPr lang="en-US" altLang="en-US" dirty="0">
                <a:ea typeface="ＭＳ Ｐゴシック" charset="-128"/>
              </a:rPr>
              <a:t>Calling synopsis (example usage)</a:t>
            </a:r>
          </a:p>
          <a:p>
            <a:pPr lvl="3"/>
            <a:r>
              <a:rPr lang="en-US" altLang="en-US" dirty="0">
                <a:ea typeface="ＭＳ Ｐゴシック" charset="-128"/>
              </a:rPr>
              <a:t>The input parameters</a:t>
            </a:r>
          </a:p>
          <a:p>
            <a:pPr lvl="3"/>
            <a:r>
              <a:rPr lang="en-US" altLang="en-US" dirty="0">
                <a:ea typeface="ＭＳ Ｐゴシック" charset="-128"/>
              </a:rPr>
              <a:t>The output variables</a:t>
            </a:r>
          </a:p>
          <a:p>
            <a:pPr lvl="3"/>
            <a:r>
              <a:rPr lang="en-US" altLang="en-US" dirty="0">
                <a:ea typeface="ＭＳ Ｐゴシック" charset="-128"/>
              </a:rPr>
              <a:t>Aimed at coders and users</a:t>
            </a:r>
          </a:p>
          <a:p>
            <a:pPr lvl="2"/>
            <a:endParaRPr lang="en-US" altLang="en-US" dirty="0">
              <a:ea typeface="ＭＳ Ｐゴシック" charset="-128"/>
            </a:endParaRPr>
          </a:p>
        </p:txBody>
      </p:sp>
    </p:spTree>
    <p:extLst>
      <p:ext uri="{BB962C8B-B14F-4D97-AF65-F5344CB8AC3E}">
        <p14:creationId xmlns:p14="http://schemas.microsoft.com/office/powerpoint/2010/main" val="2517969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3167922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I describe programming style to my kids…</a:t>
            </a: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ea typeface="ＭＳ Ｐゴシック" charset="-128"/>
              </a:rPr>
              <a:t>Tools for checking the style adherence</a:t>
            </a:r>
          </a:p>
          <a:p>
            <a:pPr lvl="2"/>
            <a:endParaRPr lang="en-US" altLang="en-US" dirty="0">
              <a:latin typeface="Courier New" charset="0"/>
              <a:ea typeface="Courier New" charset="0"/>
              <a:cs typeface="Courier New" charset="0"/>
            </a:endParaRPr>
          </a:p>
          <a:p>
            <a:pPr lvl="1"/>
            <a:r>
              <a:rPr lang="en-US" altLang="en-US" dirty="0">
                <a:ea typeface="ＭＳ Ｐゴシック" charset="-128"/>
              </a:rPr>
              <a:t>Google Python Style Guide</a:t>
            </a:r>
          </a:p>
          <a:p>
            <a:pPr lvl="2"/>
            <a:r>
              <a:rPr lang="en-US" i="1" dirty="0"/>
              <a:t>Python is the main scripting language used at Google. This style guide is a list of dos and don'ts for Python programs.</a:t>
            </a:r>
          </a:p>
          <a:p>
            <a:pPr lvl="2"/>
            <a:r>
              <a:rPr lang="en-US" altLang="en-US" dirty="0">
                <a:ea typeface="ＭＳ Ｐゴシック" charset="-128"/>
              </a:rPr>
              <a:t>Editor ‘plugins’ for style adherence</a:t>
            </a: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13381</TotalTime>
  <Words>2146</Words>
  <Application>Microsoft Macintosh PowerPoint</Application>
  <PresentationFormat>On-screen Show (4:3)</PresentationFormat>
  <Paragraphs>469</Paragraphs>
  <Slides>60</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ＭＳ Ｐゴシック</vt:lpstr>
      <vt:lpstr>Arial</vt:lpstr>
      <vt:lpstr>Calibri</vt:lpstr>
      <vt:lpstr>Courier</vt:lpstr>
      <vt:lpstr>Courier New</vt:lpstr>
      <vt:lpstr>Office Theme</vt:lpstr>
      <vt:lpstr>Software Design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PEP8</vt:lpstr>
      <vt:lpstr>PEP8</vt:lpstr>
      <vt:lpstr>PEP8</vt:lpstr>
      <vt:lpstr>PEP8</vt:lpstr>
      <vt:lpstr>PEP8</vt:lpstr>
      <vt:lpstr>Programming Style</vt:lpstr>
      <vt:lpstr>PEP8</vt:lpstr>
      <vt:lpstr>PEP8</vt:lpstr>
      <vt:lpstr>PEP8</vt:lpstr>
      <vt:lpstr>In class exercise</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 / PEP8</vt:lpstr>
      <vt:lpstr>Documentation / PEP8</vt:lpstr>
      <vt:lpstr>Documentation</vt:lpstr>
      <vt:lpstr>Documentation</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C. Beck</cp:lastModifiedBy>
  <cp:revision>554</cp:revision>
  <dcterms:created xsi:type="dcterms:W3CDTF">2015-01-21T04:58:27Z</dcterms:created>
  <dcterms:modified xsi:type="dcterms:W3CDTF">2019-10-28T15:24:24Z</dcterms:modified>
</cp:coreProperties>
</file>